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  <p:sldMasterId id="2147483663" r:id="rId5"/>
    <p:sldMasterId id="2147483698" r:id="rId6"/>
  </p:sldMasterIdLst>
  <p:notesMasterIdLst>
    <p:notesMasterId r:id="rId57"/>
  </p:notesMasterIdLst>
  <p:handoutMasterIdLst>
    <p:handoutMasterId r:id="rId58"/>
  </p:handoutMasterIdLst>
  <p:sldIdLst>
    <p:sldId id="329" r:id="rId7"/>
    <p:sldId id="257" r:id="rId8"/>
    <p:sldId id="272" r:id="rId9"/>
    <p:sldId id="333" r:id="rId10"/>
    <p:sldId id="370" r:id="rId11"/>
    <p:sldId id="334" r:id="rId12"/>
    <p:sldId id="335" r:id="rId13"/>
    <p:sldId id="373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69" r:id="rId34"/>
    <p:sldId id="357" r:id="rId35"/>
    <p:sldId id="367" r:id="rId36"/>
    <p:sldId id="371" r:id="rId37"/>
    <p:sldId id="343" r:id="rId38"/>
    <p:sldId id="387" r:id="rId39"/>
    <p:sldId id="346" r:id="rId40"/>
    <p:sldId id="347" r:id="rId41"/>
    <p:sldId id="349" r:id="rId42"/>
    <p:sldId id="351" r:id="rId43"/>
    <p:sldId id="353" r:id="rId44"/>
    <p:sldId id="355" r:id="rId45"/>
    <p:sldId id="358" r:id="rId46"/>
    <p:sldId id="359" r:id="rId47"/>
    <p:sldId id="374" r:id="rId48"/>
    <p:sldId id="375" r:id="rId49"/>
    <p:sldId id="361" r:id="rId50"/>
    <p:sldId id="362" r:id="rId51"/>
    <p:sldId id="363" r:id="rId52"/>
    <p:sldId id="364" r:id="rId53"/>
    <p:sldId id="365" r:id="rId54"/>
    <p:sldId id="366" r:id="rId55"/>
    <p:sldId id="317" r:id="rId5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92714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90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7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9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just “for your information”. Is really complex and 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used.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34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3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9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95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4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5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0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2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4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76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69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0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86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05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80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6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2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50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4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10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73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2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2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6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5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89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8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90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59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25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07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21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354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3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9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90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E3BE8-0560-5A49-A70B-FA9724E27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2300" y="533400"/>
            <a:ext cx="4711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7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2023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2023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documentation (part 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41486" y="4182565"/>
            <a:ext cx="1105948" cy="313932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531466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2023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31465" y="4182565"/>
            <a:ext cx="2422187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Yauhen Baranouski</a:t>
            </a:r>
          </a:p>
        </p:txBody>
      </p:sp>
    </p:spTree>
    <p:extLst>
      <p:ext uri="{BB962C8B-B14F-4D97-AF65-F5344CB8AC3E}">
        <p14:creationId xmlns:p14="http://schemas.microsoft.com/office/powerpoint/2010/main" val="8232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C4 views – level 1 – the system as a whole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34976B-0FAF-48B4-9617-4E63100A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754445"/>
            <a:ext cx="57340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5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C4 views – level 2 – responsibility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BA74BE-739E-4867-9B7F-8715DE77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788039"/>
            <a:ext cx="5734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8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C4 views – level 3 – core tech inside the containers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3D86F-5A72-495C-AFC5-DD6AF388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27" y="888619"/>
            <a:ext cx="6553745" cy="386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2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Large scale frameworks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48"/>
            <a:ext cx="8429625" cy="10492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it’s hard to take everything into account and even start working</a:t>
            </a:r>
          </a:p>
          <a:p>
            <a:r>
              <a:rPr lang="en-US" sz="2000" dirty="0">
                <a:latin typeface="+mn-lt"/>
              </a:rPr>
              <a:t>whole frameworks like Zachman and TOGAF exist</a:t>
            </a:r>
          </a:p>
          <a:p>
            <a:r>
              <a:rPr lang="en-US" sz="2000" dirty="0">
                <a:latin typeface="+mn-lt"/>
              </a:rPr>
              <a:t>these frameworks are really bulky, but lay out a detailed action plan</a:t>
            </a:r>
          </a:p>
          <a:p>
            <a:r>
              <a:rPr lang="en-US" sz="2000" dirty="0">
                <a:latin typeface="+mn-lt"/>
              </a:rPr>
              <a:t>these frameworks are unusable for small-medium projects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at a large scale</a:t>
            </a:r>
          </a:p>
        </p:txBody>
      </p:sp>
    </p:spTree>
    <p:extLst>
      <p:ext uri="{BB962C8B-B14F-4D97-AF65-F5344CB8AC3E}">
        <p14:creationId xmlns:p14="http://schemas.microsoft.com/office/powerpoint/2010/main" val="3376884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Large scale frameworks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 –</a:t>
            </a:r>
            <a:r>
              <a:rPr lang="en-US" sz="2000" dirty="0" err="1">
                <a:latin typeface="+mj-lt"/>
              </a:rPr>
              <a:t>zachman</a:t>
            </a:r>
            <a:r>
              <a:rPr lang="en-US" sz="2000" dirty="0">
                <a:latin typeface="+mj-lt"/>
              </a:rPr>
              <a:t> view priority matrix </a:t>
            </a:r>
          </a:p>
        </p:txBody>
      </p:sp>
      <p:pic>
        <p:nvPicPr>
          <p:cNvPr id="6" name="image13.png">
            <a:extLst>
              <a:ext uri="{FF2B5EF4-FFF2-40B4-BE49-F238E27FC236}">
                <a16:creationId xmlns:a16="http://schemas.microsoft.com/office/drawing/2014/main" id="{897AC902-074D-4193-B8F9-9E747F2C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0788" y="1151117"/>
            <a:ext cx="5133110" cy="3626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255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49"/>
            <a:ext cx="8429625" cy="8154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choose custom </a:t>
            </a:r>
            <a:r>
              <a:rPr lang="en-US" sz="2000" u="sng" dirty="0">
                <a:latin typeface="+mn-lt"/>
              </a:rPr>
              <a:t>views</a:t>
            </a:r>
            <a:r>
              <a:rPr lang="en-US" sz="2000" dirty="0">
                <a:latin typeface="+mn-lt"/>
              </a:rPr>
              <a:t> based on the project needs</a:t>
            </a:r>
          </a:p>
          <a:p>
            <a:r>
              <a:rPr lang="en-US" sz="2000" dirty="0">
                <a:latin typeface="+mn-lt"/>
              </a:rPr>
              <a:t>binding these views with some context documentation – the </a:t>
            </a:r>
            <a:r>
              <a:rPr lang="en-US" sz="2000" u="sng" dirty="0">
                <a:latin typeface="+mn-lt"/>
              </a:rPr>
              <a:t>beyond</a:t>
            </a:r>
            <a:r>
              <a:rPr lang="en-US" sz="2000" dirty="0">
                <a:latin typeface="+mn-lt"/>
              </a:rPr>
              <a:t> part</a:t>
            </a:r>
          </a:p>
          <a:p>
            <a:r>
              <a:rPr lang="en-US" sz="2000" dirty="0">
                <a:latin typeface="+mn-lt"/>
              </a:rPr>
              <a:t>combine the views and beyond pages with any other docs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the software engineering institute (SEI) proposed to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0788" y="2879671"/>
            <a:ext cx="8429625" cy="847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must fulfill the “cost &lt; value” inequation</a:t>
            </a:r>
          </a:p>
          <a:p>
            <a:r>
              <a:rPr lang="en-US" sz="2000" dirty="0">
                <a:latin typeface="+mn-lt"/>
              </a:rPr>
              <a:t>are chosen to fulfill the intended readers’ information needs</a:t>
            </a:r>
          </a:p>
          <a:p>
            <a:r>
              <a:rPr lang="en-US" sz="2000" dirty="0">
                <a:latin typeface="+mn-lt"/>
              </a:rPr>
              <a:t>the more priority readers, the more details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0788" y="253677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custom views</a:t>
            </a:r>
          </a:p>
        </p:txBody>
      </p:sp>
    </p:spTree>
    <p:extLst>
      <p:ext uri="{BB962C8B-B14F-4D97-AF65-F5344CB8AC3E}">
        <p14:creationId xmlns:p14="http://schemas.microsoft.com/office/powerpoint/2010/main" val="21377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3895646" y="1235213"/>
            <a:ext cx="4811642" cy="521795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graphical and/or textual depiction of important elements and their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30750" y="1061762"/>
            <a:ext cx="3068152" cy="11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3498902" y="1496111"/>
            <a:ext cx="396744" cy="1569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4043008" y="2310852"/>
            <a:ext cx="4811642" cy="521795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glossary, notation reference, and other explanations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81906" y="2229322"/>
            <a:ext cx="3068152" cy="66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50058" y="2563721"/>
            <a:ext cx="492950" cy="8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38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4077015" y="3203143"/>
            <a:ext cx="4811642" cy="1066576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shows the view’s place in the overall context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is not necessarily a diagram – rather a </a:t>
            </a:r>
            <a:r>
              <a:rPr lang="en-US" sz="2000" u="sng" dirty="0">
                <a:latin typeface="+mn-lt"/>
              </a:rPr>
              <a:t>context map</a:t>
            </a:r>
            <a:r>
              <a:rPr lang="en-US" sz="2000" dirty="0">
                <a:latin typeface="+mn-lt"/>
              </a:rPr>
              <a:t> therefore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40342" y="2883005"/>
            <a:ext cx="3068152" cy="903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08494" y="3334537"/>
            <a:ext cx="568521" cy="4018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4077015" y="3725096"/>
            <a:ext cx="4811642" cy="416672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possibilities for configuration, plugins, evolution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17671" y="3767178"/>
            <a:ext cx="3068152" cy="166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485823" y="3850305"/>
            <a:ext cx="591192" cy="83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2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architectural views and their purpose</a:t>
            </a:r>
          </a:p>
          <a:p>
            <a:r>
              <a:rPr lang="en-US" sz="2000" dirty="0"/>
              <a:t>“4+1” and other classical view splits</a:t>
            </a:r>
          </a:p>
          <a:p>
            <a:r>
              <a:rPr lang="en-US" sz="2000" dirty="0"/>
              <a:t>C4 views</a:t>
            </a:r>
          </a:p>
          <a:p>
            <a:r>
              <a:rPr lang="en-US" sz="2000" dirty="0"/>
              <a:t>large-scale frameworks</a:t>
            </a:r>
          </a:p>
          <a:p>
            <a:r>
              <a:rPr lang="en-US" sz="2000" dirty="0"/>
              <a:t>“views and beyond”</a:t>
            </a:r>
          </a:p>
          <a:p>
            <a:r>
              <a:rPr lang="en-US" sz="2000" dirty="0"/>
              <a:t>sample documentation templates</a:t>
            </a:r>
          </a:p>
          <a:p>
            <a:r>
              <a:rPr lang="en-US" sz="2000" dirty="0"/>
              <a:t>architecture documentation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8365-630D-467C-8803-9E447AA74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4077015" y="4031156"/>
            <a:ext cx="4811642" cy="208336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the decision path led to the current 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17671" y="3933431"/>
            <a:ext cx="3068152" cy="513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3485823" y="4135324"/>
            <a:ext cx="591192" cy="550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56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3B88D2-D38F-4233-BB75-8BE1DE3D60C4}"/>
              </a:ext>
            </a:extLst>
          </p:cNvPr>
          <p:cNvSpPr txBox="1">
            <a:spLocks/>
          </p:cNvSpPr>
          <p:nvPr/>
        </p:nvSpPr>
        <p:spPr>
          <a:xfrm>
            <a:off x="4077015" y="4299688"/>
            <a:ext cx="4811642" cy="450160"/>
          </a:xfrm>
          <a:prstGeom prst="rect">
            <a:avLst/>
          </a:prstGeom>
          <a:ln w="38100">
            <a:noFill/>
          </a:ln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something like FAQs, or history log, or any other </a:t>
            </a:r>
            <a:r>
              <a:rPr lang="en-US" sz="2000" dirty="0" err="1">
                <a:latin typeface="+mn-lt"/>
              </a:rPr>
              <a:t>misc</a:t>
            </a:r>
            <a:r>
              <a:rPr lang="en-US" sz="2000" dirty="0">
                <a:latin typeface="+mn-lt"/>
              </a:rPr>
              <a:t>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0500A-6F9D-46F8-86A8-9681909E0E87}"/>
              </a:ext>
            </a:extLst>
          </p:cNvPr>
          <p:cNvSpPr/>
          <p:nvPr/>
        </p:nvSpPr>
        <p:spPr>
          <a:xfrm>
            <a:off x="417671" y="4439752"/>
            <a:ext cx="3068152" cy="170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3DD7-B24B-4F47-B02A-6A7B0BDFF7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3485823" y="4524768"/>
            <a:ext cx="59119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4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image36.png">
            <a:extLst>
              <a:ext uri="{FF2B5EF4-FFF2-40B4-BE49-F238E27FC236}">
                <a16:creationId xmlns:a16="http://schemas.microsoft.com/office/drawing/2014/main" id="{ACD880B7-4B38-47A1-9E01-342C5FA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771267"/>
            <a:ext cx="3311237" cy="4055372"/>
          </a:xfrm>
          <a:prstGeom prst="rect">
            <a:avLst/>
          </a:prstGeom>
          <a:ln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7F92DA-479C-4A17-9FFB-212D085CD305}"/>
              </a:ext>
            </a:extLst>
          </p:cNvPr>
          <p:cNvSpPr txBox="1">
            <a:spLocks/>
          </p:cNvSpPr>
          <p:nvPr/>
        </p:nvSpPr>
        <p:spPr>
          <a:xfrm>
            <a:off x="3882364" y="771267"/>
            <a:ext cx="5006294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 we need all this and only this?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360409-F328-415B-908A-31CF98761F9B}"/>
              </a:ext>
            </a:extLst>
          </p:cNvPr>
          <p:cNvSpPr txBox="1">
            <a:spLocks/>
          </p:cNvSpPr>
          <p:nvPr/>
        </p:nvSpPr>
        <p:spPr>
          <a:xfrm>
            <a:off x="3882364" y="1118241"/>
            <a:ext cx="5006294" cy="218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all the sections are optional and may be re-ordered</a:t>
            </a:r>
          </a:p>
          <a:p>
            <a:r>
              <a:rPr lang="en-US" sz="2000" dirty="0">
                <a:latin typeface="+mn-lt"/>
              </a:rPr>
              <a:t>just focus on making sense and linking related docs together so that they don’t get lost</a:t>
            </a:r>
          </a:p>
          <a:p>
            <a:r>
              <a:rPr lang="en-US" sz="2000" dirty="0">
                <a:latin typeface="+mn-lt"/>
              </a:rPr>
              <a:t>multiple views may be mixed in one doc</a:t>
            </a:r>
          </a:p>
          <a:p>
            <a:r>
              <a:rPr lang="en-US" sz="2000" dirty="0">
                <a:latin typeface="+mn-lt"/>
              </a:rPr>
              <a:t>on the other extreme, each section might be a separate doc linked in the other sections – for example, it’s reasonable to have a centralized business term glossary</a:t>
            </a:r>
          </a:p>
        </p:txBody>
      </p:sp>
    </p:spTree>
    <p:extLst>
      <p:ext uri="{BB962C8B-B14F-4D97-AF65-F5344CB8AC3E}">
        <p14:creationId xmlns:p14="http://schemas.microsoft.com/office/powerpoint/2010/main" val="199659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AF5D2-E4F0-42A1-B969-B40DBBE01933}"/>
              </a:ext>
            </a:extLst>
          </p:cNvPr>
          <p:cNvSpPr txBox="1">
            <a:spLocks/>
          </p:cNvSpPr>
          <p:nvPr/>
        </p:nvSpPr>
        <p:spPr>
          <a:xfrm>
            <a:off x="360364" y="1118240"/>
            <a:ext cx="8426448" cy="22446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Section 1 – about the document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/>
              <a:t>This document describes the infrastructure required to deploy the </a:t>
            </a:r>
            <a:r>
              <a:rPr lang="en-US" sz="2000" i="1" dirty="0"/>
              <a:t>User Service</a:t>
            </a:r>
            <a:r>
              <a:rPr lang="en-US" sz="2000" dirty="0"/>
              <a:t> - a part of the </a:t>
            </a:r>
            <a:r>
              <a:rPr lang="en-US" sz="2000" i="1" u="sng" dirty="0"/>
              <a:t>ECommerce Platform &lt;link to the document describing the surrounding business context and glossary&gt;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other parts of the </a:t>
            </a:r>
            <a:r>
              <a:rPr lang="en-US" sz="2000" i="1" dirty="0"/>
              <a:t>User Service</a:t>
            </a:r>
            <a:r>
              <a:rPr lang="en-US" sz="2000" dirty="0"/>
              <a:t> solution might be found </a:t>
            </a:r>
            <a:r>
              <a:rPr lang="en-US" sz="2000" u="sng" dirty="0"/>
              <a:t>here &lt;link&gt;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Key terms:</a:t>
            </a:r>
          </a:p>
          <a:p>
            <a:r>
              <a:rPr lang="en-US" sz="2000" i="1" dirty="0"/>
              <a:t>Secret Configuration store</a:t>
            </a:r>
            <a:r>
              <a:rPr lang="en-US" sz="2000" dirty="0"/>
              <a:t> is a web service which is dedicated to storing sensible configuration properties like database passwords.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DDDDE5A-76E0-4C19-AE2D-9AA1EC0E5C00}"/>
              </a:ext>
            </a:extLst>
          </p:cNvPr>
          <p:cNvSpPr/>
          <p:nvPr/>
        </p:nvSpPr>
        <p:spPr>
          <a:xfrm>
            <a:off x="4506266" y="3634372"/>
            <a:ext cx="4158155" cy="1192267"/>
          </a:xfrm>
          <a:prstGeom prst="wedgeEllipseCallout">
            <a:avLst>
              <a:gd name="adj1" fmla="val -73964"/>
              <a:gd name="adj2" fmla="val -7367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This section combines the context map and element catalog sections</a:t>
            </a:r>
          </a:p>
        </p:txBody>
      </p:sp>
    </p:spTree>
    <p:extLst>
      <p:ext uri="{BB962C8B-B14F-4D97-AF65-F5344CB8AC3E}">
        <p14:creationId xmlns:p14="http://schemas.microsoft.com/office/powerpoint/2010/main" val="163695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AF5D2-E4F0-42A1-B969-B40DBBE01933}"/>
              </a:ext>
            </a:extLst>
          </p:cNvPr>
          <p:cNvSpPr txBox="1">
            <a:spLocks/>
          </p:cNvSpPr>
          <p:nvPr/>
        </p:nvSpPr>
        <p:spPr>
          <a:xfrm>
            <a:off x="360364" y="1118240"/>
            <a:ext cx="4532810" cy="301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Section 2 - the infrastructure requirements</a:t>
            </a:r>
            <a:endParaRPr lang="en-US" sz="2000" dirty="0">
              <a:latin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2EDBB9-580E-464B-BC59-0F8FA0F2E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1504951"/>
            <a:ext cx="6013986" cy="223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2761EE-55A0-4A68-82A3-234C329B548A}"/>
              </a:ext>
            </a:extLst>
          </p:cNvPr>
          <p:cNvSpPr/>
          <p:nvPr/>
        </p:nvSpPr>
        <p:spPr>
          <a:xfrm>
            <a:off x="6544384" y="947058"/>
            <a:ext cx="2554274" cy="1508975"/>
          </a:xfrm>
          <a:prstGeom prst="wedgeEllipseCallout">
            <a:avLst>
              <a:gd name="adj1" fmla="val -50999"/>
              <a:gd name="adj2" fmla="val 3720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This is the primary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5691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AF5D2-E4F0-42A1-B969-B40DBBE01933}"/>
              </a:ext>
            </a:extLst>
          </p:cNvPr>
          <p:cNvSpPr txBox="1">
            <a:spLocks/>
          </p:cNvSpPr>
          <p:nvPr/>
        </p:nvSpPr>
        <p:spPr>
          <a:xfrm>
            <a:off x="360364" y="1118240"/>
            <a:ext cx="4532810" cy="301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Section 2 - the infrastructure requirements</a:t>
            </a:r>
            <a:endParaRPr lang="en-US" sz="2000" dirty="0">
              <a:latin typeface="+mn-lt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2761EE-55A0-4A68-82A3-234C329B548A}"/>
              </a:ext>
            </a:extLst>
          </p:cNvPr>
          <p:cNvSpPr/>
          <p:nvPr/>
        </p:nvSpPr>
        <p:spPr>
          <a:xfrm>
            <a:off x="4893174" y="624814"/>
            <a:ext cx="4009001" cy="1508975"/>
          </a:xfrm>
          <a:prstGeom prst="wedgeEllipseCallout">
            <a:avLst>
              <a:gd name="adj1" fmla="val -50999"/>
              <a:gd name="adj2" fmla="val 3720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Also, the continuation of this section includes the architectural background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BCAA8-24C6-4EFC-BB67-471570FA3BD1}"/>
              </a:ext>
            </a:extLst>
          </p:cNvPr>
          <p:cNvSpPr/>
          <p:nvPr/>
        </p:nvSpPr>
        <p:spPr>
          <a:xfrm>
            <a:off x="-1" y="1480610"/>
            <a:ext cx="5807575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Key solutions:</a:t>
            </a:r>
            <a:endParaRPr lang="en-US" sz="2000" dirty="0">
              <a:latin typeface="+mj-lt"/>
            </a:endParaRP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Java 11 was refused in favor of Java 9 because there were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memory leaks &lt;report link&gt;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detected with the AppDynamics agents.</a:t>
            </a:r>
          </a:p>
          <a:p>
            <a:pPr marL="45720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latin typeface="+mj-lt"/>
              </a:rPr>
              <a:t>Functional tests &lt;results link&gt;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run on Tomcat 8.2 and 9.0. Other Servlet containers might work (or not).</a:t>
            </a:r>
          </a:p>
          <a:p>
            <a:pPr marL="45720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latin typeface="+mj-lt"/>
              </a:rPr>
              <a:t>Performance tests &lt;results link&gt;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showed that it’s necessary to have at least 3 application nodes to handle the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expected load &lt;stats link&gt;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537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AF5D2-E4F0-42A1-B969-B40DBBE01933}"/>
              </a:ext>
            </a:extLst>
          </p:cNvPr>
          <p:cNvSpPr txBox="1">
            <a:spLocks/>
          </p:cNvSpPr>
          <p:nvPr/>
        </p:nvSpPr>
        <p:spPr>
          <a:xfrm>
            <a:off x="360364" y="1118240"/>
            <a:ext cx="4532810" cy="301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Section 3 – deployment variations</a:t>
            </a:r>
            <a:endParaRPr lang="en-US" sz="2000" dirty="0">
              <a:latin typeface="+mn-lt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2761EE-55A0-4A68-82A3-234C329B548A}"/>
              </a:ext>
            </a:extLst>
          </p:cNvPr>
          <p:cNvSpPr/>
          <p:nvPr/>
        </p:nvSpPr>
        <p:spPr>
          <a:xfrm>
            <a:off x="5705554" y="827607"/>
            <a:ext cx="3223071" cy="1306006"/>
          </a:xfrm>
          <a:prstGeom prst="wedgeEllipseCallout">
            <a:avLst>
              <a:gd name="adj1" fmla="val -43888"/>
              <a:gd name="adj2" fmla="val 10854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This one represents the variability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BCAA8-24C6-4EFC-BB67-471570FA3BD1}"/>
              </a:ext>
            </a:extLst>
          </p:cNvPr>
          <p:cNvSpPr/>
          <p:nvPr/>
        </p:nvSpPr>
        <p:spPr>
          <a:xfrm>
            <a:off x="-1" y="1480610"/>
            <a:ext cx="60531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The supported </a:t>
            </a:r>
            <a:r>
              <a:rPr lang="en-US" sz="2000" i="1" dirty="0">
                <a:latin typeface="+mj-lt"/>
              </a:rPr>
              <a:t>Secret Configuration Service </a:t>
            </a:r>
            <a:r>
              <a:rPr lang="en-US" sz="2000" dirty="0">
                <a:latin typeface="+mj-lt"/>
              </a:rPr>
              <a:t>options include: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AWS Secrets Manager - requires</a:t>
            </a:r>
          </a:p>
          <a:p>
            <a:pPr marL="6858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</a:t>
            </a:r>
            <a:r>
              <a:rPr lang="en-US" sz="2000" i="1" dirty="0">
                <a:latin typeface="+mj-lt"/>
              </a:rPr>
              <a:t>appconfig.secrets.asm.url</a:t>
            </a:r>
            <a:r>
              <a:rPr lang="en-US" sz="2000" dirty="0">
                <a:latin typeface="+mj-lt"/>
              </a:rPr>
              <a:t> system property</a:t>
            </a:r>
          </a:p>
          <a:p>
            <a:pPr marL="6858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configuring an appropriate IAM role allowing the application nodes to access the above URL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HashiCorp</a:t>
            </a:r>
            <a:r>
              <a:rPr lang="en-US" sz="2000" dirty="0">
                <a:latin typeface="+mj-lt"/>
              </a:rPr>
              <a:t> Vault - requires</a:t>
            </a:r>
          </a:p>
          <a:p>
            <a:pPr marL="6858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</a:t>
            </a:r>
            <a:r>
              <a:rPr lang="en-US" sz="2000" i="1" dirty="0">
                <a:latin typeface="+mj-lt"/>
              </a:rPr>
              <a:t>appconfig.secrets.hcvault.url</a:t>
            </a:r>
            <a:r>
              <a:rPr lang="en-US" sz="2000" dirty="0">
                <a:latin typeface="+mj-lt"/>
              </a:rPr>
              <a:t> system property</a:t>
            </a:r>
          </a:p>
          <a:p>
            <a:pPr marL="6858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configuring an appropriate IAM role allowing the application nodes to access the above URL</a:t>
            </a:r>
          </a:p>
        </p:txBody>
      </p:sp>
    </p:spTree>
    <p:extLst>
      <p:ext uri="{BB962C8B-B14F-4D97-AF65-F5344CB8AC3E}">
        <p14:creationId xmlns:p14="http://schemas.microsoft.com/office/powerpoint/2010/main" val="3922211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AF5D2-E4F0-42A1-B969-B40DBBE01933}"/>
              </a:ext>
            </a:extLst>
          </p:cNvPr>
          <p:cNvSpPr txBox="1">
            <a:spLocks/>
          </p:cNvSpPr>
          <p:nvPr/>
        </p:nvSpPr>
        <p:spPr>
          <a:xfrm>
            <a:off x="360364" y="1118240"/>
            <a:ext cx="4532810" cy="301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Section 4 – FAQ</a:t>
            </a:r>
            <a:endParaRPr lang="en-US" sz="2000" dirty="0">
              <a:latin typeface="+mn-lt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2761EE-55A0-4A68-82A3-234C329B548A}"/>
              </a:ext>
            </a:extLst>
          </p:cNvPr>
          <p:cNvSpPr/>
          <p:nvPr/>
        </p:nvSpPr>
        <p:spPr>
          <a:xfrm>
            <a:off x="5801905" y="2151046"/>
            <a:ext cx="3223071" cy="1306006"/>
          </a:xfrm>
          <a:prstGeom prst="wedgeEllipseCallout">
            <a:avLst>
              <a:gd name="adj1" fmla="val -47640"/>
              <a:gd name="adj2" fmla="val -7227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This represents the other information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BCAA8-24C6-4EFC-BB67-471570FA3BD1}"/>
              </a:ext>
            </a:extLst>
          </p:cNvPr>
          <p:cNvSpPr/>
          <p:nvPr/>
        </p:nvSpPr>
        <p:spPr>
          <a:xfrm>
            <a:off x="-1" y="1480610"/>
            <a:ext cx="6053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Q: What Tomcat version do we need? (21/09/2018)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A: We successfully tested the application using Tomcat 8.2 and 9.0. Updated the diagram with that detail. (21/09/2018)</a:t>
            </a:r>
          </a:p>
        </p:txBody>
      </p:sp>
    </p:spTree>
    <p:extLst>
      <p:ext uri="{BB962C8B-B14F-4D97-AF65-F5344CB8AC3E}">
        <p14:creationId xmlns:p14="http://schemas.microsoft.com/office/powerpoint/2010/main" val="1364464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multi-view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whiteboard design =logic + model samples </a:t>
            </a:r>
          </a:p>
        </p:txBody>
      </p:sp>
      <p:pic>
        <p:nvPicPr>
          <p:cNvPr id="8" name="image6.png">
            <a:extLst>
              <a:ext uri="{FF2B5EF4-FFF2-40B4-BE49-F238E27FC236}">
                <a16:creationId xmlns:a16="http://schemas.microsoft.com/office/drawing/2014/main" id="{62B7C535-2A2D-4FA3-8FBD-556A33CC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7663" y="1193800"/>
            <a:ext cx="6521898" cy="31345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90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“beyond”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age12.png">
            <a:extLst>
              <a:ext uri="{FF2B5EF4-FFF2-40B4-BE49-F238E27FC236}">
                <a16:creationId xmlns:a16="http://schemas.microsoft.com/office/drawing/2014/main" id="{0F167A22-6C24-4015-B513-CC9764CA018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06924" y="772647"/>
            <a:ext cx="4599572" cy="2658072"/>
          </a:xfrm>
          <a:prstGeom prst="rect">
            <a:avLst/>
          </a:prstGeom>
          <a:ln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55BFB62-EAA5-44D2-8BFB-7AC87237B589}"/>
              </a:ext>
            </a:extLst>
          </p:cNvPr>
          <p:cNvSpPr txBox="1">
            <a:spLocks/>
          </p:cNvSpPr>
          <p:nvPr/>
        </p:nvSpPr>
        <p:spPr>
          <a:xfrm>
            <a:off x="277664" y="1235213"/>
            <a:ext cx="4046830" cy="1267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serves as a navigator between all the views</a:t>
            </a:r>
          </a:p>
          <a:p>
            <a:r>
              <a:rPr lang="en-US" sz="2000" dirty="0">
                <a:latin typeface="+mn-lt"/>
              </a:rPr>
              <a:t>describes how the views are related</a:t>
            </a:r>
          </a:p>
          <a:p>
            <a:r>
              <a:rPr lang="en-US" sz="2000" dirty="0">
                <a:latin typeface="+mn-lt"/>
              </a:rPr>
              <a:t>captures the rationale/constraints behind the architecture as a whole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B0858-C228-4731-A84D-599919A017DB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The “beyond” document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E210330-F615-4B0C-B0C4-746D79FC07B5}"/>
              </a:ext>
            </a:extLst>
          </p:cNvPr>
          <p:cNvSpPr txBox="1">
            <a:spLocks/>
          </p:cNvSpPr>
          <p:nvPr/>
        </p:nvSpPr>
        <p:spPr>
          <a:xfrm>
            <a:off x="277664" y="3188364"/>
            <a:ext cx="4046830" cy="1267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“views and beyond” may be mixed with any other documentation approaches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A4865F8-8322-4637-8243-ADD4A33051C9}"/>
              </a:ext>
            </a:extLst>
          </p:cNvPr>
          <p:cNvSpPr txBox="1">
            <a:spLocks/>
          </p:cNvSpPr>
          <p:nvPr/>
        </p:nvSpPr>
        <p:spPr>
          <a:xfrm>
            <a:off x="277663" y="2845466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Mix-n-match</a:t>
            </a:r>
          </a:p>
        </p:txBody>
      </p:sp>
    </p:spTree>
    <p:extLst>
      <p:ext uri="{BB962C8B-B14F-4D97-AF65-F5344CB8AC3E}">
        <p14:creationId xmlns:p14="http://schemas.microsoft.com/office/powerpoint/2010/main" val="342615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architectural views and their purpose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3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Views and beyond – doc composition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large epics = child-parent page hierarchies</a:t>
            </a:r>
          </a:p>
        </p:txBody>
      </p:sp>
      <p:pic>
        <p:nvPicPr>
          <p:cNvPr id="8" name="image23.png">
            <a:extLst>
              <a:ext uri="{FF2B5EF4-FFF2-40B4-BE49-F238E27FC236}">
                <a16:creationId xmlns:a16="http://schemas.microsoft.com/office/drawing/2014/main" id="{C9385805-67F4-4AEE-B91F-018F2CE39C8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0364" y="1227447"/>
            <a:ext cx="6617952" cy="32139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architecture documentation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31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08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867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are “design patterns/styles” for documentation</a:t>
            </a:r>
          </a:p>
          <a:p>
            <a:r>
              <a:rPr lang="en-US" sz="2000" dirty="0">
                <a:latin typeface="+mn-lt"/>
              </a:rPr>
              <a:t>produce views when applied to an architectural context</a:t>
            </a:r>
          </a:p>
          <a:p>
            <a:r>
              <a:rPr lang="en-US" sz="2000">
                <a:latin typeface="+mn-lt"/>
              </a:rPr>
              <a:t>are related </a:t>
            </a:r>
            <a:r>
              <a:rPr lang="en-US" sz="2000" dirty="0">
                <a:latin typeface="+mn-lt"/>
              </a:rPr>
              <a:t>to architectural styles/patterns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architecture documentation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AA5956-2824-4925-8ABF-75EBC7355C3D}"/>
              </a:ext>
            </a:extLst>
          </p:cNvPr>
          <p:cNvSpPr txBox="1">
            <a:spLocks/>
          </p:cNvSpPr>
          <p:nvPr/>
        </p:nvSpPr>
        <p:spPr>
          <a:xfrm>
            <a:off x="277660" y="250704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In other words, they…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B33E38E-EC6A-4A08-8165-612E933B54A4}"/>
              </a:ext>
            </a:extLst>
          </p:cNvPr>
          <p:cNvSpPr txBox="1">
            <a:spLocks/>
          </p:cNvSpPr>
          <p:nvPr/>
        </p:nvSpPr>
        <p:spPr>
          <a:xfrm>
            <a:off x="277661" y="2786401"/>
            <a:ext cx="8429625" cy="644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limit what may be represented in a view</a:t>
            </a:r>
          </a:p>
          <a:p>
            <a:r>
              <a:rPr lang="en-US" sz="2000" dirty="0">
                <a:latin typeface="+mn-lt"/>
              </a:rPr>
              <a:t>give a list of questions to be answered by a view</a:t>
            </a:r>
          </a:p>
        </p:txBody>
      </p:sp>
    </p:spTree>
    <p:extLst>
      <p:ext uri="{BB962C8B-B14F-4D97-AF65-F5344CB8AC3E}">
        <p14:creationId xmlns:p14="http://schemas.microsoft.com/office/powerpoint/2010/main" val="10621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AA5956-2824-4925-8ABF-75EBC7355C3D}"/>
              </a:ext>
            </a:extLst>
          </p:cNvPr>
          <p:cNvSpPr txBox="1">
            <a:spLocks/>
          </p:cNvSpPr>
          <p:nvPr/>
        </p:nvSpPr>
        <p:spPr>
          <a:xfrm>
            <a:off x="357186" y="89739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major style categories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B33E38E-EC6A-4A08-8165-612E933B54A4}"/>
              </a:ext>
            </a:extLst>
          </p:cNvPr>
          <p:cNvSpPr txBox="1">
            <a:spLocks/>
          </p:cNvSpPr>
          <p:nvPr/>
        </p:nvSpPr>
        <p:spPr>
          <a:xfrm>
            <a:off x="357187" y="1176754"/>
            <a:ext cx="8429625" cy="1121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latin typeface="+mn-lt"/>
              </a:rPr>
              <a:t>modules styles</a:t>
            </a:r>
            <a:r>
              <a:rPr lang="en-US" sz="2000" dirty="0">
                <a:latin typeface="+mn-lt"/>
              </a:rPr>
              <a:t> – split the system into implementation units</a:t>
            </a:r>
          </a:p>
          <a:p>
            <a:r>
              <a:rPr lang="en-US" sz="2000" u="sng" dirty="0">
                <a:latin typeface="+mn-lt"/>
              </a:rPr>
              <a:t>component-n-connector styles</a:t>
            </a:r>
            <a:r>
              <a:rPr lang="en-US" sz="2000" dirty="0">
                <a:latin typeface="+mn-lt"/>
              </a:rPr>
              <a:t> – show components that have behaviour and interact with each other</a:t>
            </a:r>
          </a:p>
          <a:p>
            <a:r>
              <a:rPr lang="en-US" sz="2000" u="sng" dirty="0">
                <a:latin typeface="+mn-lt"/>
              </a:rPr>
              <a:t>allocation styles</a:t>
            </a:r>
            <a:r>
              <a:rPr lang="en-US" sz="2000" dirty="0">
                <a:latin typeface="+mn-lt"/>
              </a:rPr>
              <a:t> – map software to non-software resources</a:t>
            </a:r>
          </a:p>
        </p:txBody>
      </p:sp>
    </p:spTree>
    <p:extLst>
      <p:ext uri="{BB962C8B-B14F-4D97-AF65-F5344CB8AC3E}">
        <p14:creationId xmlns:p14="http://schemas.microsoft.com/office/powerpoint/2010/main" val="176158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974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is an implementation unit providing some coherent functionality</a:t>
            </a:r>
          </a:p>
          <a:p>
            <a:r>
              <a:rPr lang="en-US" sz="2000" dirty="0">
                <a:latin typeface="+mn-lt"/>
              </a:rPr>
              <a:t>may be designed separately</a:t>
            </a:r>
          </a:p>
          <a:p>
            <a:r>
              <a:rPr lang="en-US" sz="2000" dirty="0">
                <a:latin typeface="+mn-lt"/>
              </a:rPr>
              <a:t>may be implemented and deployed by a separate team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13009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4" y="1235213"/>
            <a:ext cx="4419028" cy="3370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is a supertype for all modules styles</a:t>
            </a:r>
          </a:p>
          <a:p>
            <a:r>
              <a:rPr lang="en-US" sz="2000" dirty="0">
                <a:latin typeface="+mn-lt"/>
              </a:rPr>
              <a:t>partitions the system into a module tree</a:t>
            </a:r>
          </a:p>
          <a:p>
            <a:r>
              <a:rPr lang="en-US" sz="2000" dirty="0">
                <a:latin typeface="+mn-lt"/>
              </a:rPr>
              <a:t>where each module</a:t>
            </a:r>
          </a:p>
          <a:p>
            <a:pPr lvl="1"/>
            <a:r>
              <a:rPr lang="en-US" sz="2000" dirty="0">
                <a:latin typeface="+mn-lt"/>
              </a:rPr>
              <a:t>is simple to reason about</a:t>
            </a:r>
          </a:p>
          <a:p>
            <a:pPr lvl="1"/>
            <a:r>
              <a:rPr lang="en-US" sz="2000" dirty="0">
                <a:latin typeface="+mn-lt"/>
              </a:rPr>
              <a:t>may be prioritized</a:t>
            </a:r>
          </a:p>
          <a:p>
            <a:pPr lvl="1"/>
            <a:r>
              <a:rPr lang="en-US" sz="2000" dirty="0">
                <a:latin typeface="+mn-lt"/>
              </a:rPr>
              <a:t>may be replaced by a 3</a:t>
            </a:r>
            <a:r>
              <a:rPr lang="en-US" sz="2000" baseline="30000" dirty="0">
                <a:latin typeface="+mn-lt"/>
              </a:rPr>
              <a:t>rd</a:t>
            </a:r>
            <a:r>
              <a:rPr lang="en-US" sz="2000" dirty="0">
                <a:latin typeface="+mn-lt"/>
              </a:rPr>
              <a:t> party solution</a:t>
            </a:r>
          </a:p>
          <a:p>
            <a:pPr lvl="1"/>
            <a:r>
              <a:rPr lang="en-US" sz="2000" dirty="0"/>
              <a:t>may isolate certain functions to easier achieve certain quality attributes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decomposition style</a:t>
            </a:r>
          </a:p>
        </p:txBody>
      </p:sp>
      <p:pic>
        <p:nvPicPr>
          <p:cNvPr id="8" name="image22.png">
            <a:extLst>
              <a:ext uri="{FF2B5EF4-FFF2-40B4-BE49-F238E27FC236}">
                <a16:creationId xmlns:a16="http://schemas.microsoft.com/office/drawing/2014/main" id="{867CAB2B-922E-48F6-8C1B-5DD998C4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38066" y="892315"/>
            <a:ext cx="4407641" cy="330939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8123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17073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decompose focusing on dependency graph so that</a:t>
            </a:r>
          </a:p>
          <a:p>
            <a:pPr lvl="1"/>
            <a:r>
              <a:rPr lang="en-US" sz="2000" dirty="0"/>
              <a:t>development may be planned incrementally</a:t>
            </a:r>
          </a:p>
          <a:p>
            <a:pPr lvl="1"/>
            <a:r>
              <a:rPr lang="en-US" sz="2000" dirty="0">
                <a:latin typeface="+mn-lt"/>
              </a:rPr>
              <a:t>testing and debugging is simplified</a:t>
            </a:r>
          </a:p>
          <a:p>
            <a:pPr lvl="1"/>
            <a:r>
              <a:rPr lang="en-US" sz="2000" dirty="0"/>
              <a:t>unstable/reusable code is isolated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“uses” style</a:t>
            </a:r>
          </a:p>
        </p:txBody>
      </p:sp>
      <p:pic>
        <p:nvPicPr>
          <p:cNvPr id="8" name="image17.png">
            <a:extLst>
              <a:ext uri="{FF2B5EF4-FFF2-40B4-BE49-F238E27FC236}">
                <a16:creationId xmlns:a16="http://schemas.microsoft.com/office/drawing/2014/main" id="{F81A84B1-68DF-473B-B00D-73A173D4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9290" y="2704165"/>
            <a:ext cx="5704148" cy="21224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122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4" y="1235213"/>
            <a:ext cx="3447950" cy="3450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decompose focusing on inheritance between modules so that</a:t>
            </a:r>
          </a:p>
          <a:p>
            <a:pPr lvl="1"/>
            <a:r>
              <a:rPr lang="en-US" sz="2000" dirty="0"/>
              <a:t>it’s easy to reuse/replace modules with the same interface</a:t>
            </a:r>
          </a:p>
          <a:p>
            <a:pPr lvl="1"/>
            <a:r>
              <a:rPr lang="en-US" sz="2000" dirty="0">
                <a:latin typeface="+mn-lt"/>
              </a:rPr>
              <a:t>it’s easy to support variability in child modules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generalization style</a:t>
            </a:r>
          </a:p>
        </p:txBody>
      </p:sp>
      <p:pic>
        <p:nvPicPr>
          <p:cNvPr id="8" name="image7.png">
            <a:extLst>
              <a:ext uri="{FF2B5EF4-FFF2-40B4-BE49-F238E27FC236}">
                <a16:creationId xmlns:a16="http://schemas.microsoft.com/office/drawing/2014/main" id="{041A6DCC-2C54-4F56-8064-D5838F1E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55448" y="1061333"/>
            <a:ext cx="5388552" cy="32343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0791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4" y="1235213"/>
            <a:ext cx="3924042" cy="2584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decompose focusing on restricting module dependencies so that</a:t>
            </a:r>
          </a:p>
          <a:p>
            <a:pPr lvl="1"/>
            <a:r>
              <a:rPr lang="en-US" sz="2000" dirty="0">
                <a:latin typeface="+mn-lt"/>
              </a:rPr>
              <a:t>the system evolution is more predictable</a:t>
            </a:r>
          </a:p>
          <a:p>
            <a:pPr lvl="1"/>
            <a:r>
              <a:rPr lang="en-US" sz="2000" dirty="0"/>
              <a:t>portability and modifiability is achievable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layered style</a:t>
            </a:r>
          </a:p>
        </p:txBody>
      </p:sp>
      <p:pic>
        <p:nvPicPr>
          <p:cNvPr id="8" name="image45.png">
            <a:extLst>
              <a:ext uri="{FF2B5EF4-FFF2-40B4-BE49-F238E27FC236}">
                <a16:creationId xmlns:a16="http://schemas.microsoft.com/office/drawing/2014/main" id="{0A173A94-DD70-47D8-8EE5-19F48175B3A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39491" y="1063765"/>
            <a:ext cx="4726919" cy="23406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2009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3825801" cy="26679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decompose focusing on extracting cross-cutting concerns so that</a:t>
            </a:r>
          </a:p>
          <a:p>
            <a:pPr lvl="1"/>
            <a:r>
              <a:rPr lang="en-US" sz="2000" dirty="0">
                <a:latin typeface="+mn-lt"/>
              </a:rPr>
              <a:t>it’s easier to modify the system</a:t>
            </a:r>
          </a:p>
          <a:p>
            <a:pPr lvl="1"/>
            <a:r>
              <a:rPr lang="en-US" sz="2000" dirty="0"/>
              <a:t>business logic is not tangled with such features as logging or security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aspects style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19662-725A-4B76-B849-F6EAB812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15" y="1127690"/>
            <a:ext cx="3583978" cy="26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44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Architectural views and their 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50"/>
            <a:ext cx="7543175" cy="912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is complex for real enterprise</a:t>
            </a:r>
          </a:p>
          <a:p>
            <a:r>
              <a:rPr lang="en-US" sz="2000" dirty="0">
                <a:latin typeface="+mn-lt"/>
              </a:rPr>
              <a:t>has many concerns to account for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F899B61-19C8-457C-A5BB-A9545653DDBA}"/>
              </a:ext>
            </a:extLst>
          </p:cNvPr>
          <p:cNvSpPr txBox="1">
            <a:spLocks/>
          </p:cNvSpPr>
          <p:nvPr/>
        </p:nvSpPr>
        <p:spPr>
          <a:xfrm>
            <a:off x="270788" y="2942680"/>
            <a:ext cx="8429625" cy="602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is a representation of a subset of the system elements along with their relationships</a:t>
            </a:r>
            <a:endParaRPr lang="en-US" sz="2000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A29B08F-0DEB-4C0E-82B5-CA0C60F1CBD5}"/>
              </a:ext>
            </a:extLst>
          </p:cNvPr>
          <p:cNvSpPr txBox="1">
            <a:spLocks/>
          </p:cNvSpPr>
          <p:nvPr/>
        </p:nvSpPr>
        <p:spPr>
          <a:xfrm>
            <a:off x="270788" y="259978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architectural view</a:t>
            </a:r>
          </a:p>
        </p:txBody>
      </p:sp>
    </p:spTree>
    <p:extLst>
      <p:ext uri="{BB962C8B-B14F-4D97-AF65-F5344CB8AC3E}">
        <p14:creationId xmlns:p14="http://schemas.microsoft.com/office/powerpoint/2010/main" val="32631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10817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decompose the data from the business domain</a:t>
            </a:r>
          </a:p>
          <a:p>
            <a:r>
              <a:rPr lang="en-US" sz="2000" dirty="0">
                <a:latin typeface="+mn-lt"/>
              </a:rPr>
              <a:t>may formalize the data to facilitate automation</a:t>
            </a:r>
          </a:p>
          <a:p>
            <a:r>
              <a:rPr lang="en-US" sz="2000" dirty="0">
                <a:latin typeface="+mn-lt"/>
              </a:rPr>
              <a:t>tries to build a common dictionary for the other views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 style</a:t>
            </a:r>
          </a:p>
        </p:txBody>
      </p:sp>
    </p:spTree>
    <p:extLst>
      <p:ext uri="{BB962C8B-B14F-4D97-AF65-F5344CB8AC3E}">
        <p14:creationId xmlns:p14="http://schemas.microsoft.com/office/powerpoint/2010/main" val="420435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11150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conceptual</a:t>
            </a:r>
          </a:p>
          <a:p>
            <a:pPr lvl="1"/>
            <a:r>
              <a:rPr lang="en-US" sz="2000" dirty="0"/>
              <a:t>build natural and non-redundant DSL</a:t>
            </a:r>
          </a:p>
          <a:p>
            <a:pPr lvl="1"/>
            <a:r>
              <a:rPr lang="en-US" sz="2000" dirty="0">
                <a:latin typeface="+mn-lt"/>
              </a:rPr>
              <a:t>decompose the business domain into mana</a:t>
            </a:r>
            <a:r>
              <a:rPr lang="en-US" sz="2000" dirty="0"/>
              <a:t>geable entities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 levels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9F8677-A17F-451F-A537-56457008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93" y="2350235"/>
            <a:ext cx="4282393" cy="24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21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35292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logical</a:t>
            </a:r>
          </a:p>
          <a:p>
            <a:pPr lvl="1"/>
            <a:r>
              <a:rPr lang="en-US" sz="2000" dirty="0"/>
              <a:t>choose data storage type – document, key-value, relational, etc</a:t>
            </a:r>
          </a:p>
          <a:p>
            <a:pPr lvl="1"/>
            <a:r>
              <a:rPr lang="en-US" sz="2000" dirty="0">
                <a:latin typeface="+mn-lt"/>
              </a:rPr>
              <a:t>describe the </a:t>
            </a:r>
            <a:r>
              <a:rPr lang="en-US" sz="2000" dirty="0"/>
              <a:t>stored data structures</a:t>
            </a:r>
          </a:p>
          <a:p>
            <a:pPr lvl="1"/>
            <a:r>
              <a:rPr lang="en-US" sz="2000" dirty="0">
                <a:latin typeface="+mn-lt"/>
              </a:rPr>
              <a:t>define operations for the stored data s</a:t>
            </a:r>
            <a:r>
              <a:rPr lang="en-US" sz="2000" dirty="0"/>
              <a:t>tructures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 levels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181A86-B06D-41D4-BC31-1B299D1C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784337"/>
            <a:ext cx="4143623" cy="130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80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modules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35292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physical</a:t>
            </a:r>
          </a:p>
          <a:p>
            <a:pPr lvl="1"/>
            <a:r>
              <a:rPr lang="en-US" sz="2000" dirty="0"/>
              <a:t>adopt for a concrete DB implementation</a:t>
            </a:r>
          </a:p>
          <a:p>
            <a:pPr lvl="1"/>
            <a:r>
              <a:rPr lang="en-US" sz="2000" dirty="0">
                <a:latin typeface="+mn-lt"/>
              </a:rPr>
              <a:t>guide optimizations</a:t>
            </a:r>
          </a:p>
          <a:p>
            <a:pPr lvl="1"/>
            <a:r>
              <a:rPr lang="en-US" sz="2000" dirty="0"/>
              <a:t>generate DB code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 levels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3DA759-6F7B-4BD9-B4C6-55DCDA01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2745050"/>
            <a:ext cx="7934842" cy="11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2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component-n-connectors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2"/>
            <a:ext cx="8429625" cy="23811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focus on viewing the system as a set of</a:t>
            </a:r>
          </a:p>
          <a:p>
            <a:pPr lvl="1"/>
            <a:r>
              <a:rPr lang="en-US" sz="2000" dirty="0">
                <a:latin typeface="+mn-lt"/>
              </a:rPr>
              <a:t>runtime units – </a:t>
            </a:r>
            <a:r>
              <a:rPr lang="en-US" sz="2000" u="sng" dirty="0">
                <a:latin typeface="+mn-lt"/>
              </a:rPr>
              <a:t>components</a:t>
            </a:r>
          </a:p>
          <a:p>
            <a:pPr lvl="1"/>
            <a:r>
              <a:rPr lang="en-US" sz="2000" u="sng" dirty="0"/>
              <a:t>data stores</a:t>
            </a:r>
          </a:p>
          <a:p>
            <a:pPr lvl="1"/>
            <a:r>
              <a:rPr lang="en-US" sz="2000" dirty="0">
                <a:latin typeface="+mn-lt"/>
              </a:rPr>
              <a:t>interaction mechanis</a:t>
            </a:r>
            <a:r>
              <a:rPr lang="en-US" sz="2000" dirty="0"/>
              <a:t>m between the above – </a:t>
            </a:r>
            <a:r>
              <a:rPr lang="en-US" sz="2000" u="sng" dirty="0"/>
              <a:t>connectors</a:t>
            </a:r>
          </a:p>
          <a:p>
            <a:r>
              <a:rPr lang="en-US" sz="2000" dirty="0">
                <a:latin typeface="+mn-lt"/>
              </a:rPr>
              <a:t>are used to</a:t>
            </a:r>
          </a:p>
          <a:p>
            <a:pPr lvl="1"/>
            <a:r>
              <a:rPr lang="en-US" sz="2000" dirty="0"/>
              <a:t>explain how the system works at runtime</a:t>
            </a:r>
          </a:p>
          <a:p>
            <a:pPr lvl="1"/>
            <a:r>
              <a:rPr lang="en-US" sz="2000" dirty="0">
                <a:latin typeface="+mn-lt"/>
              </a:rPr>
              <a:t>address ma</a:t>
            </a:r>
            <a:r>
              <a:rPr lang="en-US" sz="2000" dirty="0"/>
              <a:t>in quality attributes</a:t>
            </a:r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component-n-connector styles</a:t>
            </a:r>
          </a:p>
        </p:txBody>
      </p:sp>
    </p:spTree>
    <p:extLst>
      <p:ext uri="{BB962C8B-B14F-4D97-AF65-F5344CB8AC3E}">
        <p14:creationId xmlns:p14="http://schemas.microsoft.com/office/powerpoint/2010/main" val="190911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component-n-connectors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1171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call-return styles</a:t>
            </a:r>
          </a:p>
          <a:p>
            <a:r>
              <a:rPr lang="en-US" sz="2000" dirty="0">
                <a:latin typeface="+mn-lt"/>
              </a:rPr>
              <a:t>data flow styles</a:t>
            </a:r>
          </a:p>
          <a:p>
            <a:r>
              <a:rPr lang="en-US" sz="2000" dirty="0">
                <a:latin typeface="+mn-lt"/>
              </a:rPr>
              <a:t>event-based styles</a:t>
            </a:r>
          </a:p>
          <a:p>
            <a:r>
              <a:rPr lang="en-US" sz="2000" dirty="0">
                <a:latin typeface="+mn-lt"/>
              </a:rPr>
              <a:t>repository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component-n-connector style categories</a:t>
            </a:r>
          </a:p>
        </p:txBody>
      </p:sp>
    </p:spTree>
    <p:extLst>
      <p:ext uri="{BB962C8B-B14F-4D97-AF65-F5344CB8AC3E}">
        <p14:creationId xmlns:p14="http://schemas.microsoft.com/office/powerpoint/2010/main" val="1910079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component-n-connectors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component-n-connector styles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FAFD2E7E-E62A-43C8-A731-4157CB14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7663" y="1063765"/>
            <a:ext cx="6268610" cy="37486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044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component-n-connectors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4294337" cy="18036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latin typeface="+mn-lt"/>
              </a:rPr>
              <a:t>components</a:t>
            </a:r>
            <a:r>
              <a:rPr lang="en-US" sz="2000" dirty="0">
                <a:latin typeface="+mn-lt"/>
              </a:rPr>
              <a:t> are service consumers, service providers, and infrastructure providers</a:t>
            </a:r>
          </a:p>
          <a:p>
            <a:r>
              <a:rPr lang="en-US" sz="2000" u="sng" dirty="0">
                <a:latin typeface="+mn-lt"/>
              </a:rPr>
              <a:t>connectors</a:t>
            </a:r>
            <a:r>
              <a:rPr lang="en-US" sz="2000" dirty="0">
                <a:latin typeface="+mn-lt"/>
              </a:rPr>
              <a:t> are request-response or asynchronous messages</a:t>
            </a:r>
          </a:p>
          <a:p>
            <a:r>
              <a:rPr lang="en-US" sz="2000" u="sng" dirty="0">
                <a:latin typeface="+mn-lt"/>
              </a:rPr>
              <a:t>properties addressed </a:t>
            </a:r>
            <a:r>
              <a:rPr lang="en-US" sz="2000" dirty="0">
                <a:latin typeface="+mn-lt"/>
              </a:rPr>
              <a:t>are performance scaling, reliability, availability, fault-tolerance, and cost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for example, for the </a:t>
            </a:r>
            <a:r>
              <a:rPr lang="en-US" sz="2000" dirty="0" err="1">
                <a:latin typeface="+mj-lt"/>
              </a:rPr>
              <a:t>soa</a:t>
            </a:r>
            <a:r>
              <a:rPr lang="en-US" sz="2000" dirty="0">
                <a:latin typeface="+mj-lt"/>
              </a:rPr>
              <a:t> style</a:t>
            </a:r>
          </a:p>
        </p:txBody>
      </p:sp>
      <p:pic>
        <p:nvPicPr>
          <p:cNvPr id="8" name="image33.png">
            <a:extLst>
              <a:ext uri="{FF2B5EF4-FFF2-40B4-BE49-F238E27FC236}">
                <a16:creationId xmlns:a16="http://schemas.microsoft.com/office/drawing/2014/main" id="{F8D1A5FA-DE2C-455D-97BA-31F77219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92475" y="1235213"/>
            <a:ext cx="4391025" cy="3403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76104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allocation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439FEB-B3E1-4903-B370-4D1E8AF9299F}"/>
              </a:ext>
            </a:extLst>
          </p:cNvPr>
          <p:cNvSpPr txBox="1">
            <a:spLocks/>
          </p:cNvSpPr>
          <p:nvPr/>
        </p:nvSpPr>
        <p:spPr>
          <a:xfrm>
            <a:off x="277663" y="1235213"/>
            <a:ext cx="8429625" cy="806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u="sng" dirty="0">
                <a:latin typeface="+mn-lt"/>
              </a:rPr>
              <a:t>deployment style</a:t>
            </a:r>
            <a:r>
              <a:rPr lang="en-US" sz="2000" dirty="0">
                <a:latin typeface="+mn-lt"/>
              </a:rPr>
              <a:t> &gt; real hardware</a:t>
            </a:r>
          </a:p>
          <a:p>
            <a:pPr lvl="0"/>
            <a:r>
              <a:rPr lang="en-US" sz="2000" u="sng" dirty="0">
                <a:latin typeface="+mn-lt"/>
              </a:rPr>
              <a:t>install style</a:t>
            </a:r>
            <a:r>
              <a:rPr lang="en-US" sz="2000" dirty="0">
                <a:latin typeface="+mn-lt"/>
              </a:rPr>
              <a:t> &gt; files used during deployment</a:t>
            </a:r>
          </a:p>
          <a:p>
            <a:r>
              <a:rPr lang="en-US" sz="2000" u="sng" dirty="0">
                <a:latin typeface="+mn-lt"/>
              </a:rPr>
              <a:t>work assignment style</a:t>
            </a:r>
            <a:r>
              <a:rPr lang="en-US" sz="2000" dirty="0">
                <a:latin typeface="+mn-lt"/>
              </a:rPr>
              <a:t> &gt; teams responsible for concrete modules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focus on the resources consumed by the project</a:t>
            </a:r>
          </a:p>
        </p:txBody>
      </p:sp>
    </p:spTree>
    <p:extLst>
      <p:ext uri="{BB962C8B-B14F-4D97-AF65-F5344CB8AC3E}">
        <p14:creationId xmlns:p14="http://schemas.microsoft.com/office/powerpoint/2010/main" val="1851013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Architecture doc styles – allocation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E04A224-E294-49C2-ADC9-EE18942286F8}"/>
              </a:ext>
            </a:extLst>
          </p:cNvPr>
          <p:cNvSpPr txBox="1">
            <a:spLocks/>
          </p:cNvSpPr>
          <p:nvPr/>
        </p:nvSpPr>
        <p:spPr>
          <a:xfrm>
            <a:off x="277663" y="892315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most used – deployment style</a:t>
            </a:r>
          </a:p>
        </p:txBody>
      </p:sp>
      <p:pic>
        <p:nvPicPr>
          <p:cNvPr id="8" name="image48.png">
            <a:extLst>
              <a:ext uri="{FF2B5EF4-FFF2-40B4-BE49-F238E27FC236}">
                <a16:creationId xmlns:a16="http://schemas.microsoft.com/office/drawing/2014/main" id="{93F341D4-4567-43FF-904F-3E284DF1C99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7663" y="1150258"/>
            <a:ext cx="5734050" cy="3365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188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Architectural views and their 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F899B61-19C8-457C-A5BB-A9545653DDBA}"/>
              </a:ext>
            </a:extLst>
          </p:cNvPr>
          <p:cNvSpPr txBox="1">
            <a:spLocks/>
          </p:cNvSpPr>
          <p:nvPr/>
        </p:nvSpPr>
        <p:spPr>
          <a:xfrm>
            <a:off x="274320" y="1225296"/>
            <a:ext cx="8429625" cy="602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represents the view point of a particular stakeholder(s) on the architecture</a:t>
            </a:r>
            <a:endParaRPr lang="en-US" sz="2000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A29B08F-0DEB-4C0E-82B5-CA0C60F1CBD5}"/>
              </a:ext>
            </a:extLst>
          </p:cNvPr>
          <p:cNvSpPr txBox="1">
            <a:spLocks/>
          </p:cNvSpPr>
          <p:nvPr/>
        </p:nvSpPr>
        <p:spPr>
          <a:xfrm>
            <a:off x="274320" y="8869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architectural view (in simples words)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480401-AB9F-406F-A1E4-97EB66B9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1449416"/>
            <a:ext cx="5882278" cy="33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845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0F7A66-F2FC-4835-8691-3ABF0FB9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8" y="690634"/>
            <a:ext cx="8546423" cy="413536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 txBox="1">
            <a:spLocks/>
          </p:cNvSpPr>
          <p:nvPr/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50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67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“4+1”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7E2017-BEB4-44D5-8B9B-E46D5BD77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838200"/>
            <a:ext cx="57340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2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“4+1” siemens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image40.png">
            <a:extLst>
              <a:ext uri="{FF2B5EF4-FFF2-40B4-BE49-F238E27FC236}">
                <a16:creationId xmlns:a16="http://schemas.microsoft.com/office/drawing/2014/main" id="{1D048072-D1D9-4B41-B097-D50046F6336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04974" y="971550"/>
            <a:ext cx="6219825" cy="33718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561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C4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48"/>
            <a:ext cx="8429625" cy="3111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focus on how architects and developers see software</a:t>
            </a:r>
          </a:p>
          <a:p>
            <a:r>
              <a:rPr lang="en-US" sz="2000" dirty="0">
                <a:latin typeface="+mn-lt"/>
              </a:rPr>
              <a:t>zoom starting from the business context down to what’s important</a:t>
            </a:r>
          </a:p>
          <a:p>
            <a:pPr lvl="1"/>
            <a:r>
              <a:rPr lang="en-US" sz="2000" dirty="0"/>
              <a:t>context – the business environment (informal)</a:t>
            </a:r>
          </a:p>
          <a:p>
            <a:pPr lvl="1"/>
            <a:r>
              <a:rPr lang="en-US" sz="2000" dirty="0"/>
              <a:t>containers – the core responsibilities (informal)</a:t>
            </a:r>
          </a:p>
          <a:p>
            <a:pPr lvl="1"/>
            <a:r>
              <a:rPr lang="en-US" sz="2000" dirty="0"/>
              <a:t>components – the core tech (informal, if necessary)</a:t>
            </a:r>
          </a:p>
          <a:p>
            <a:pPr lvl="1"/>
            <a:r>
              <a:rPr lang="en-US" sz="2000" dirty="0"/>
              <a:t>code – most critical/complex details (more formal, optional)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works both for up-front design and retrospective documentation</a:t>
            </a:r>
          </a:p>
          <a:p>
            <a:r>
              <a:rPr lang="en-US" sz="2000" dirty="0">
                <a:latin typeface="+mn-lt"/>
              </a:rPr>
              <a:t>ideal as a quick-start for documentation</a:t>
            </a:r>
          </a:p>
          <a:p>
            <a:r>
              <a:rPr lang="en-US" sz="2000" dirty="0">
                <a:latin typeface="+mn-lt"/>
              </a:rPr>
              <a:t>more detailed diagrams like UML might be added if the high-level design is not enough for implementation or other project activities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Intuitive divide-and-conquer approach</a:t>
            </a:r>
          </a:p>
        </p:txBody>
      </p:sp>
    </p:spTree>
    <p:extLst>
      <p:ext uri="{BB962C8B-B14F-4D97-AF65-F5344CB8AC3E}">
        <p14:creationId xmlns:p14="http://schemas.microsoft.com/office/powerpoint/2010/main" val="29427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C4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48"/>
            <a:ext cx="8429625" cy="12144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software system – what’s modelled</a:t>
            </a:r>
          </a:p>
          <a:p>
            <a:r>
              <a:rPr lang="en-US" sz="2000" dirty="0">
                <a:latin typeface="+mn-lt"/>
              </a:rPr>
              <a:t>person – who uses the system</a:t>
            </a:r>
          </a:p>
          <a:p>
            <a:r>
              <a:rPr lang="en-US" sz="2000" dirty="0">
                <a:latin typeface="+mn-lt"/>
              </a:rPr>
              <a:t>containers – what hosts code and/or data (apps, scripts, DBs, </a:t>
            </a:r>
            <a:r>
              <a:rPr lang="en-US" sz="2000" dirty="0" err="1">
                <a:latin typeface="+mn-lt"/>
              </a:rPr>
              <a:t>etc</a:t>
            </a:r>
            <a:r>
              <a:rPr lang="en-US" sz="2000" dirty="0">
                <a:latin typeface="+mn-lt"/>
              </a:rPr>
              <a:t>)</a:t>
            </a:r>
          </a:p>
          <a:p>
            <a:r>
              <a:rPr lang="en-US" sz="2000" dirty="0">
                <a:latin typeface="+mn-lt"/>
              </a:rPr>
              <a:t>components – cohesive function sets hidden behind APIs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abstractions</a:t>
            </a:r>
          </a:p>
        </p:txBody>
      </p:sp>
    </p:spTree>
    <p:extLst>
      <p:ext uri="{BB962C8B-B14F-4D97-AF65-F5344CB8AC3E}">
        <p14:creationId xmlns:p14="http://schemas.microsoft.com/office/powerpoint/2010/main" val="3336381803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2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3.xml><?xml version="1.0" encoding="utf-8"?>
<a:theme xmlns:a="http://schemas.openxmlformats.org/drawingml/2006/main" name="1_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347820D49C1A419B7F0728A0BC15A0" ma:contentTypeVersion="7" ma:contentTypeDescription="Create a new document." ma:contentTypeScope="" ma:versionID="b34a3fd7ba07fbae2fa9b4e885e43e7b">
  <xsd:schema xmlns:xsd="http://www.w3.org/2001/XMLSchema" xmlns:xs="http://www.w3.org/2001/XMLSchema" xmlns:p="http://schemas.microsoft.com/office/2006/metadata/properties" xmlns:ns2="5115e036-5279-4ebb-91f2-e85d34f09f6c" xmlns:ns3="22d3ecb4-6f66-491c-b8c5-c03bb5f6b1f0" targetNamespace="http://schemas.microsoft.com/office/2006/metadata/properties" ma:root="true" ma:fieldsID="99b6e7764ee57365fb1f03aee1dcbd60" ns2:_="" ns3:_="">
    <xsd:import namespace="5115e036-5279-4ebb-91f2-e85d34f09f6c"/>
    <xsd:import namespace="22d3ecb4-6f66-491c-b8c5-c03bb5f6b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15e036-5279-4ebb-91f2-e85d34f09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3ecb4-6f66-491c-b8c5-c03bb5f6b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1D5E95-EC45-4FCC-A4F0-18A8B9AD2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15e036-5279-4ebb-91f2-e85d34f09f6c"/>
    <ds:schemaRef ds:uri="22d3ecb4-6f66-491c-b8c5-c03bb5f6b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8D4C11-BA61-4BE2-A0DB-EDC53ED5F4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895B40-1E83-4768-B067-BE08A8375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1925</TotalTime>
  <Words>1704</Words>
  <Application>Microsoft Office PowerPoint</Application>
  <PresentationFormat>On-screen Show (16:9)</PresentationFormat>
  <Paragraphs>326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General</vt:lpstr>
      <vt:lpstr>Breakers</vt:lpstr>
      <vt:lpstr>1_Covers</vt:lpstr>
      <vt:lpstr>Architecture documentation (part 2)</vt:lpstr>
      <vt:lpstr>Agenda</vt:lpstr>
      <vt:lpstr>architectural views and their purpose</vt:lpstr>
      <vt:lpstr>Architectural views and their purpose</vt:lpstr>
      <vt:lpstr>Architectural views and their purpose</vt:lpstr>
      <vt:lpstr>“4+1” views</vt:lpstr>
      <vt:lpstr>“4+1” siemens views</vt:lpstr>
      <vt:lpstr>C4 views</vt:lpstr>
      <vt:lpstr>C4 views</vt:lpstr>
      <vt:lpstr>C4 views – level 1 – the system as a whole</vt:lpstr>
      <vt:lpstr>C4 views – level 2 – responsibility distribution</vt:lpstr>
      <vt:lpstr>C4 views – level 3 – core tech inside the containers</vt:lpstr>
      <vt:lpstr>Large scale frameworks</vt:lpstr>
      <vt:lpstr>Large scale frameworks</vt:lpstr>
      <vt:lpstr>Views and beyond</vt:lpstr>
      <vt:lpstr>Views and beyond – view template</vt:lpstr>
      <vt:lpstr>Views and beyond – view template</vt:lpstr>
      <vt:lpstr>Views and beyond – view template</vt:lpstr>
      <vt:lpstr>Views and beyond – view template</vt:lpstr>
      <vt:lpstr>Views and beyond – view template</vt:lpstr>
      <vt:lpstr>Views and beyond – view template</vt:lpstr>
      <vt:lpstr>Views and beyond – view template</vt:lpstr>
      <vt:lpstr>Views and beyond – view example</vt:lpstr>
      <vt:lpstr>Views and beyond – view example</vt:lpstr>
      <vt:lpstr>Views and beyond – view example</vt:lpstr>
      <vt:lpstr>Views and beyond – view example</vt:lpstr>
      <vt:lpstr>Views and beyond – view example</vt:lpstr>
      <vt:lpstr>Views and beyond – multi-view example</vt:lpstr>
      <vt:lpstr>Views and beyond – “beyond” template</vt:lpstr>
      <vt:lpstr>Views and beyond – doc composition example</vt:lpstr>
      <vt:lpstr>architecture documentation styles</vt:lpstr>
      <vt:lpstr>Architecture doc styles</vt:lpstr>
      <vt:lpstr>Architecture doc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modules styles</vt:lpstr>
      <vt:lpstr>Architecture doc styles – component-n-connectors styles</vt:lpstr>
      <vt:lpstr>Architecture doc styles – component-n-connectors styles</vt:lpstr>
      <vt:lpstr>Architecture doc styles – component-n-connectors styles</vt:lpstr>
      <vt:lpstr>Architecture doc styles – component-n-connectors styles</vt:lpstr>
      <vt:lpstr>Architecture doc styles – allocation styles</vt:lpstr>
      <vt:lpstr>Architecture doc styles – allocation styles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Yauhen Baranouski</cp:lastModifiedBy>
  <cp:revision>593</cp:revision>
  <dcterms:created xsi:type="dcterms:W3CDTF">2018-01-26T19:23:30Z</dcterms:created>
  <dcterms:modified xsi:type="dcterms:W3CDTF">2023-04-27T14:50:17Z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0x010100EB347820D49C1A419B7F0728A0BC15A0</vt:lpwstr>
  </property>
</Properties>
</file>